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</p:embeddedFont>
    <p:embeddedFont>
      <p:font typeface="Inter Bold" panose="020B0604020202020204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265"/>
    <a:srgbClr val="6DB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F2F4C8-E7C1-4CA1-8DB3-146544D4F203}" v="106" dt="2026-09-04T06:28:01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>
        <p:guide orient="horz" pos="2160"/>
        <p:guide pos="6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36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FE5F1"/>
          </a:solidFill>
          <a:ln/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plan.ch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1002308"/>
            <a:ext cx="11112024" cy="1285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 im Arbeitsalltag</a:t>
            </a:r>
            <a:endParaRPr lang="en-US" sz="8050" dirty="0"/>
          </a:p>
        </p:txBody>
      </p:sp>
      <p:sp>
        <p:nvSpPr>
          <p:cNvPr id="3" name="Shape 1"/>
          <p:cNvSpPr/>
          <p:nvPr/>
        </p:nvSpPr>
        <p:spPr>
          <a:xfrm>
            <a:off x="539836" y="2750641"/>
            <a:ext cx="11112024" cy="25400"/>
          </a:xfrm>
          <a:prstGeom prst="roundRect">
            <a:avLst>
              <a:gd name="adj" fmla="val 4999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4" name="Text 2"/>
          <p:cNvSpPr/>
          <p:nvPr/>
        </p:nvSpPr>
        <p:spPr>
          <a:xfrm>
            <a:off x="539836" y="3135908"/>
            <a:ext cx="11112024" cy="1028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Was verändert sich für </a:t>
            </a:r>
            <a:r>
              <a:rPr lang="en-US" sz="32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Mitarbeitende</a:t>
            </a:r>
            <a:br>
              <a:rPr lang="en-US" sz="3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</a:br>
            <a:r>
              <a:rPr lang="en-US" sz="3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 den ICT-Branchen?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39836" y="4472682"/>
            <a:ext cx="11112024" cy="822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Ergebnisse einer empirischen Studie im Auftrag von syndicom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KI-Tagung, Bern, 4. September 2026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39836" y="5526584"/>
            <a:ext cx="11651859" cy="329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Ecoplan, Urezza Caviezel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515243"/>
            <a:ext cx="11112024" cy="1157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Fachwissen und Urteilsfähigkeit</a:t>
            </a:r>
            <a:endParaRPr lang="en-US" sz="36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bleiben zentral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539836" y="2005509"/>
            <a:ext cx="2653043" cy="3108358"/>
          </a:xfrm>
          <a:prstGeom prst="roundRect">
            <a:avLst>
              <a:gd name="adj" fmla="val 293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4" name="Shape 2"/>
          <p:cNvSpPr/>
          <p:nvPr/>
        </p:nvSpPr>
        <p:spPr>
          <a:xfrm>
            <a:off x="731224" y="2196902"/>
            <a:ext cx="555313" cy="555327"/>
          </a:xfrm>
          <a:prstGeom prst="ellipse">
            <a:avLst/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3918" y="2349599"/>
            <a:ext cx="249827" cy="24983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224" y="2918817"/>
            <a:ext cx="2270267" cy="578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Verstehen und anleiten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31224" y="3597176"/>
            <a:ext cx="2436851" cy="1054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 err="1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Funktionsweise</a:t>
            </a:r>
            <a:r>
              <a:rPr lang="en-US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verstehen, </a:t>
            </a:r>
            <a:r>
              <a:rPr lang="en-US" dirty="0" err="1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klare</a:t>
            </a:r>
            <a:r>
              <a:rPr lang="en-US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Aufgaben und Anfragen formulieren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3359463" y="2005509"/>
            <a:ext cx="2653043" cy="3108358"/>
          </a:xfrm>
          <a:prstGeom prst="roundRect">
            <a:avLst>
              <a:gd name="adj" fmla="val 293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9" name="Shape 6"/>
          <p:cNvSpPr/>
          <p:nvPr/>
        </p:nvSpPr>
        <p:spPr>
          <a:xfrm>
            <a:off x="3550851" y="2196902"/>
            <a:ext cx="555313" cy="555327"/>
          </a:xfrm>
          <a:prstGeom prst="ellipse">
            <a:avLst/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3545" y="2349599"/>
            <a:ext cx="249827" cy="24983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50851" y="2918817"/>
            <a:ext cx="2270267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Prüfen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3550851" y="3307953"/>
            <a:ext cx="2270267" cy="1054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8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Quellen beurteilen, Fehler und Grenzen erkennen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6179090" y="2005509"/>
            <a:ext cx="2653043" cy="3108358"/>
          </a:xfrm>
          <a:prstGeom prst="roundRect">
            <a:avLst>
              <a:gd name="adj" fmla="val 293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4" name="Shape 10"/>
          <p:cNvSpPr/>
          <p:nvPr/>
        </p:nvSpPr>
        <p:spPr>
          <a:xfrm>
            <a:off x="6370478" y="2196902"/>
            <a:ext cx="555313" cy="555327"/>
          </a:xfrm>
          <a:prstGeom prst="ellipse">
            <a:avLst/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3172" y="2349599"/>
            <a:ext cx="249827" cy="24983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70478" y="2918817"/>
            <a:ext cx="2270267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Einordnen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6370478" y="3307953"/>
            <a:ext cx="2270267" cy="1054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8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Ergebnisse fachlich und betrieblich bewerten</a:t>
            </a:r>
            <a:endParaRPr lang="en-US" sz="1800" dirty="0"/>
          </a:p>
        </p:txBody>
      </p:sp>
      <p:sp>
        <p:nvSpPr>
          <p:cNvPr id="18" name="Shape 13"/>
          <p:cNvSpPr/>
          <p:nvPr/>
        </p:nvSpPr>
        <p:spPr>
          <a:xfrm>
            <a:off x="8998717" y="2005509"/>
            <a:ext cx="2653142" cy="3108358"/>
          </a:xfrm>
          <a:prstGeom prst="roundRect">
            <a:avLst>
              <a:gd name="adj" fmla="val 2930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9" name="Shape 14"/>
          <p:cNvSpPr/>
          <p:nvPr/>
        </p:nvSpPr>
        <p:spPr>
          <a:xfrm>
            <a:off x="9190105" y="2196902"/>
            <a:ext cx="555313" cy="555327"/>
          </a:xfrm>
          <a:prstGeom prst="ellipse">
            <a:avLst/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42799" y="2349599"/>
            <a:ext cx="249827" cy="24983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190105" y="2918817"/>
            <a:ext cx="2270366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Sicher nutzen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9190105" y="3307953"/>
            <a:ext cx="2270366" cy="1054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8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Datenschutz und Datenqualität berücksichtigen</a:t>
            </a:r>
            <a:endParaRPr lang="en-US" sz="1800" dirty="0"/>
          </a:p>
        </p:txBody>
      </p:sp>
      <p:sp>
        <p:nvSpPr>
          <p:cNvPr id="23" name="Shape 17"/>
          <p:cNvSpPr/>
          <p:nvPr/>
        </p:nvSpPr>
        <p:spPr>
          <a:xfrm>
            <a:off x="539836" y="5569942"/>
            <a:ext cx="11112024" cy="772716"/>
          </a:xfrm>
          <a:prstGeom prst="roundRect">
            <a:avLst>
              <a:gd name="adj" fmla="val 10062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874" y="5806480"/>
            <a:ext cx="347059" cy="27761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256971" y="5782766"/>
            <a:ext cx="1020985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 kann Ergebnisse liefern. Fachwissen bleibt nötig, um sie zu beurteilen.</a:t>
            </a:r>
            <a:endParaRPr lang="en-US" sz="21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445889"/>
            <a:ext cx="11112024" cy="4499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Kompetenzaufbau erfolgt vor allem im Arbeitsalltag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565684" y="1451382"/>
            <a:ext cx="3125511" cy="269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Weitere heutige Lernwege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39836" y="2284909"/>
            <a:ext cx="3735096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1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9101" y="2314109"/>
            <a:ext cx="431888" cy="4318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8527" y="2930118"/>
            <a:ext cx="3125511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kollegialer Austausch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2998" y="4074204"/>
            <a:ext cx="431888" cy="43189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8324" y="4556634"/>
            <a:ext cx="3125511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selbst gewählte Lernangebote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022922" y="2679534"/>
            <a:ext cx="3565733" cy="899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650" b="1" dirty="0">
                <a:solidFill>
                  <a:srgbClr val="6DB7D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87 %</a:t>
            </a:r>
            <a:endParaRPr lang="en-US" sz="5650" dirty="0"/>
          </a:p>
        </p:txBody>
      </p:sp>
      <p:sp>
        <p:nvSpPr>
          <p:cNvPr id="11" name="Text 7"/>
          <p:cNvSpPr/>
          <p:nvPr/>
        </p:nvSpPr>
        <p:spPr>
          <a:xfrm>
            <a:off x="4022922" y="3680155"/>
            <a:ext cx="3565733" cy="539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6DB7D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lernen durch Ausprobieren</a:t>
            </a:r>
            <a:endParaRPr lang="en-US" sz="1700" dirty="0"/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6DB7D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bei der Arbeit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003652" y="1497491"/>
            <a:ext cx="3718130" cy="269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Gewünschte Unterstützung</a:t>
            </a:r>
            <a:endParaRPr lang="en-US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3657" y="2134511"/>
            <a:ext cx="431888" cy="43189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78148" y="2760053"/>
            <a:ext cx="3718130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praxisnahe Workshops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36543" y="3233869"/>
            <a:ext cx="431888" cy="43189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036543" y="3859411"/>
            <a:ext cx="3718130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Zeit zum Selbststudium</a:t>
            </a:r>
            <a:endParaRPr lang="en-US" sz="14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029" y="4362142"/>
            <a:ext cx="431888" cy="43189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517249" y="4919950"/>
            <a:ext cx="3718130" cy="2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geeignete Aufgaben zum Ausprobieren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539836" y="5643959"/>
            <a:ext cx="11651859" cy="156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9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9490" y="5860306"/>
            <a:ext cx="224923" cy="179884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978376" y="5812450"/>
            <a:ext cx="10455212" cy="5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Das Interesse an neuen oder veränderten KI-</a:t>
            </a:r>
            <a:r>
              <a:rPr lang="en-US" b="1" dirty="0" err="1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bezogenen</a:t>
            </a:r>
            <a:r>
              <a:rPr lang="en-US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Rollen</a:t>
            </a:r>
            <a:br>
              <a:rPr lang="en-US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</a:br>
            <a:r>
              <a:rPr lang="en-US" b="1" dirty="0" err="1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ist</a:t>
            </a:r>
            <a:r>
              <a:rPr lang="en-US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breiter als die konkrete Vorbereitung darauf.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626E4B0-1568-2DA1-671B-79A4B219C198}"/>
              </a:ext>
            </a:extLst>
          </p:cNvPr>
          <p:cNvSpPr/>
          <p:nvPr/>
        </p:nvSpPr>
        <p:spPr>
          <a:xfrm>
            <a:off x="4243032" y="2016593"/>
            <a:ext cx="3125511" cy="3125511"/>
          </a:xfrm>
          <a:prstGeom prst="ellipse">
            <a:avLst/>
          </a:prstGeom>
          <a:noFill/>
          <a:ln w="57150">
            <a:solidFill>
              <a:srgbClr val="6DB7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31D54BCA-45F6-9D7A-7923-58E5B33A3C7D}"/>
              </a:ext>
            </a:extLst>
          </p:cNvPr>
          <p:cNvSpPr/>
          <p:nvPr/>
        </p:nvSpPr>
        <p:spPr>
          <a:xfrm>
            <a:off x="1068057" y="1076371"/>
            <a:ext cx="10055582" cy="4473176"/>
          </a:xfrm>
          <a:prstGeom prst="roundRect">
            <a:avLst/>
          </a:prstGeom>
          <a:noFill/>
          <a:ln w="12700">
            <a:solidFill>
              <a:srgbClr val="6DB7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2" grpId="0" animBg="1"/>
      <p:bldP spid="14" grpId="0" animBg="1"/>
      <p:bldP spid="16" grpId="0" animBg="1"/>
      <p:bldP spid="18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329042"/>
            <a:ext cx="11112024" cy="8227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Regeln und Tools sind verbreitet,</a:t>
            </a:r>
            <a:endParaRPr lang="en-US" sz="28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Mitwirkung ist vielen wichtig</a:t>
            </a:r>
            <a:endParaRPr lang="en-US" sz="2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836" y="1581348"/>
            <a:ext cx="11112024" cy="15060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9584" y="1764903"/>
            <a:ext cx="10668725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Regeln zur KI-Nutzung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99584" y="2100957"/>
            <a:ext cx="10668725" cy="8028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60 %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berichten von klaren Regeln und konkreten Vorgaben</a:t>
            </a:r>
            <a:endParaRPr lang="en-US" sz="1400" dirty="0"/>
          </a:p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26 % 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berichten von allgemeinen Regeln oder Leitlinien</a:t>
            </a:r>
            <a:endParaRPr lang="en-US" sz="1400" dirty="0"/>
          </a:p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9 % 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berichten von kaum oder keinen Vorgaben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836" y="3218954"/>
            <a:ext cx="11112024" cy="17890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9584" y="3402509"/>
            <a:ext cx="10668725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Nutzung von Tools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799584" y="3738562"/>
            <a:ext cx="1066872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76 %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nutzen interne oder firmeneigene KI-Tools</a:t>
            </a:r>
            <a:endParaRPr lang="en-US" sz="1400" dirty="0"/>
          </a:p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54 %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nutzen externe KI-Tools, die das Unternehmen bereitstellt oder lizenziert</a:t>
            </a:r>
            <a:endParaRPr lang="en-US" sz="1400" dirty="0"/>
          </a:p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25 %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nutzen selbst gewählte kostenlose externe KI-Tools</a:t>
            </a:r>
            <a:endParaRPr lang="en-US" sz="1400" dirty="0"/>
          </a:p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13 %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nutzen selbst bezahlte externe KI-Tools</a:t>
            </a:r>
            <a:endParaRPr lang="en-US" sz="1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836" y="5139531"/>
            <a:ext cx="11112024" cy="122307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9584" y="5323086"/>
            <a:ext cx="10668725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Mitwirkung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799584" y="5659140"/>
            <a:ext cx="10668725" cy="519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4000" indent="-25400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74 % 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beurteilen betriebliche Mitwirkungsmöglichkeiten als </a:t>
            </a: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sehr oder eher wichtig</a:t>
            </a:r>
            <a:endParaRPr lang="en-US" sz="1400" dirty="0"/>
          </a:p>
          <a:p>
            <a:pPr marL="254000" indent="-254000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71 % </a:t>
            </a:r>
            <a:r>
              <a:rPr lang="en-US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finden den Einbezug der Sozialpartner </a:t>
            </a: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sehr oder </a:t>
            </a:r>
            <a:r>
              <a:rPr lang="en-US" sz="1400" b="1" dirty="0" err="1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eher</a:t>
            </a: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1400" b="1" dirty="0" err="1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wichtig</a:t>
            </a:r>
            <a:r>
              <a:rPr lang="en-US" sz="14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 </a:t>
            </a:r>
            <a:r>
              <a:rPr lang="de-CH" sz="14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</a:rPr>
              <a:t>wenn KI-Anwendungen Mitarbeitende direkt betreffen.</a:t>
            </a:r>
            <a:endParaRPr lang="en-US" sz="1400" dirty="0">
              <a:solidFill>
                <a:srgbClr val="1E4265"/>
              </a:solidFill>
              <a:latin typeface="Inter" pitchFamily="34" charset="0"/>
              <a:ea typeface="Inter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477341"/>
            <a:ext cx="11112024" cy="1265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KI-Strategien sind sichtbarer als die Planung der Folgen von KI für die Arbeit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539836" y="2141339"/>
            <a:ext cx="11651859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550" i="1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Teilgruppe Führungskräfte, n = 86-87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539836" y="2788146"/>
            <a:ext cx="2825481" cy="253008"/>
          </a:xfrm>
          <a:prstGeom prst="roundRect">
            <a:avLst>
              <a:gd name="adj" fmla="val 3361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Shape 3"/>
          <p:cNvSpPr/>
          <p:nvPr/>
        </p:nvSpPr>
        <p:spPr>
          <a:xfrm>
            <a:off x="539836" y="2788146"/>
            <a:ext cx="2090784" cy="253008"/>
          </a:xfrm>
          <a:prstGeom prst="roundRect">
            <a:avLst>
              <a:gd name="adj" fmla="val 3361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6" name="Text 4"/>
          <p:cNvSpPr/>
          <p:nvPr/>
        </p:nvSpPr>
        <p:spPr>
          <a:xfrm>
            <a:off x="3517117" y="2788047"/>
            <a:ext cx="560572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74%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539836" y="3291780"/>
            <a:ext cx="3537854" cy="6326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kennen eine vollständige oder teilweise KI-Strategie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4326821" y="2788146"/>
            <a:ext cx="2800677" cy="253008"/>
          </a:xfrm>
          <a:prstGeom prst="roundRect">
            <a:avLst>
              <a:gd name="adj" fmla="val 3361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9" name="Shape 7"/>
          <p:cNvSpPr/>
          <p:nvPr/>
        </p:nvSpPr>
        <p:spPr>
          <a:xfrm>
            <a:off x="4326821" y="2788146"/>
            <a:ext cx="1260245" cy="253008"/>
          </a:xfrm>
          <a:prstGeom prst="roundRect">
            <a:avLst>
              <a:gd name="adj" fmla="val 3361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" name="Text 8"/>
          <p:cNvSpPr/>
          <p:nvPr/>
        </p:nvSpPr>
        <p:spPr>
          <a:xfrm>
            <a:off x="7279299" y="2788047"/>
            <a:ext cx="585475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45%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4326821" y="3291780"/>
            <a:ext cx="3537953" cy="1265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kennen eine vollständige oder teilweise Planung künftiger Kompetenzen und Profile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8113906" y="2788146"/>
            <a:ext cx="2794625" cy="253008"/>
          </a:xfrm>
          <a:prstGeom prst="roundRect">
            <a:avLst>
              <a:gd name="adj" fmla="val 3361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3" name="Shape 11"/>
          <p:cNvSpPr/>
          <p:nvPr/>
        </p:nvSpPr>
        <p:spPr>
          <a:xfrm>
            <a:off x="8113906" y="2788146"/>
            <a:ext cx="950095" cy="253008"/>
          </a:xfrm>
          <a:prstGeom prst="roundRect">
            <a:avLst>
              <a:gd name="adj" fmla="val 3361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4" name="Text 12"/>
          <p:cNvSpPr/>
          <p:nvPr/>
        </p:nvSpPr>
        <p:spPr>
          <a:xfrm>
            <a:off x="11060332" y="2788047"/>
            <a:ext cx="591428" cy="253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34%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8113906" y="3291780"/>
            <a:ext cx="3537854" cy="15815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berichten von einer vollständigen oder teilweisen transparenten Steuerung von Strukturen und Arbeitsprozessen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539836" y="5097463"/>
            <a:ext cx="11112024" cy="1283196"/>
          </a:xfrm>
          <a:prstGeom prst="roundRect">
            <a:avLst>
              <a:gd name="adj" fmla="val 662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37" y="5417939"/>
            <a:ext cx="316301" cy="25300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260940" y="5347295"/>
            <a:ext cx="10188519" cy="8034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95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Viele wissen nicht, ob solche Planungen bestehen.</a:t>
            </a:r>
            <a:endParaRPr lang="en-US" sz="195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195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Daraus lässt sich nicht ableiten, dass sie fehlen.</a:t>
            </a:r>
            <a:endParaRPr lang="en-US" sz="1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443409"/>
            <a:ext cx="11112024" cy="610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Was bleibt?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39836" y="1425277"/>
            <a:ext cx="11651859" cy="304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Die Studie zeigt keinen einheitlichen Umbruch, sondern einen schrittweisen, tätigkeitsbezogenen Wandel.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39836" y="1938734"/>
            <a:ext cx="11112024" cy="2991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Für die meisten Befragten gehört KI bereits zum Arbeitsalltag.</a:t>
            </a:r>
            <a:endParaRPr lang="en-US" sz="2000" dirty="0"/>
          </a:p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Sie bringt Nutzen, aber nicht automatisch Entlastung.</a:t>
            </a:r>
            <a:endParaRPr lang="en-US" sz="2000" dirty="0"/>
          </a:p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Fachwissen und Lernen bleiben zentral.</a:t>
            </a:r>
            <a:endParaRPr lang="en-US" sz="2000" dirty="0"/>
          </a:p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Regeln und KI-Strategien sind vielerorts sichtbar.</a:t>
            </a:r>
            <a:endParaRPr lang="en-US" sz="2000" dirty="0"/>
          </a:p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de-DE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Konkrete Vorhaben zur Entwicklung von Kompetenzen und zur Anpassung von Arbeitsprozessen sind weniger sichtbar.</a:t>
            </a:r>
          </a:p>
          <a:p>
            <a:pPr marL="386080" indent="-386080" algn="l">
              <a:lnSpc>
                <a:spcPct val="130000"/>
              </a:lnSpc>
              <a:buSzPct val="100000"/>
              <a:buChar char="•"/>
            </a:pPr>
            <a:r>
              <a:rPr lang="en-US" sz="20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 längerfristigen Beschäftigungsfolgen bleiben offen.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39836" y="5373290"/>
            <a:ext cx="11112024" cy="801731"/>
          </a:xfrm>
          <a:prstGeom prst="roundRect">
            <a:avLst>
              <a:gd name="adj" fmla="val 6434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93" y="5402560"/>
            <a:ext cx="366306" cy="2930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96856" y="5373291"/>
            <a:ext cx="10159647" cy="801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Die entscheidende Frage ist nicht nur, was KI </a:t>
            </a: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kann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</a:p>
          <a:p>
            <a:pPr>
              <a:lnSpc>
                <a:spcPct val="104000"/>
              </a:lnSpc>
            </a:pP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sondern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wie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die Arbeit </a:t>
            </a: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mit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KI </a:t>
            </a: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gestaltet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30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wird</a:t>
            </a:r>
            <a:r>
              <a:rPr lang="en-US" sz="23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.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3107630"/>
            <a:ext cx="11112024" cy="642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000" b="1" u="sng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www.ecoplan.ch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424557"/>
            <a:ext cx="11112024" cy="709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Vom Arbeitsmarkt in den Arbeitsalltag</a:t>
            </a:r>
            <a:endParaRPr lang="en-US" sz="4450" dirty="0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DBF859F-3A46-E216-7F6C-CA7C127DC1DE}"/>
              </a:ext>
            </a:extLst>
          </p:cNvPr>
          <p:cNvGrpSpPr/>
          <p:nvPr/>
        </p:nvGrpSpPr>
        <p:grpSpPr>
          <a:xfrm>
            <a:off x="539836" y="1397397"/>
            <a:ext cx="11112024" cy="1050826"/>
            <a:chOff x="539836" y="1397397"/>
            <a:chExt cx="11112024" cy="1050826"/>
          </a:xfrm>
        </p:grpSpPr>
        <p:pic>
          <p:nvPicPr>
            <p:cNvPr id="3" name="Image 0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9836" y="1397397"/>
              <a:ext cx="11112024" cy="1050826"/>
            </a:xfrm>
            <a:prstGeom prst="rect">
              <a:avLst/>
            </a:prstGeom>
          </p:spPr>
        </p:pic>
        <p:sp>
          <p:nvSpPr>
            <p:cNvPr id="4" name="Text 1"/>
            <p:cNvSpPr/>
            <p:nvPr/>
          </p:nvSpPr>
          <p:spPr>
            <a:xfrm>
              <a:off x="799584" y="1580952"/>
              <a:ext cx="10668725" cy="3085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9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Arbeitsmarktfrage</a:t>
              </a:r>
              <a:endParaRPr lang="en-US" sz="1900" dirty="0"/>
            </a:p>
          </p:txBody>
        </p:sp>
        <p:sp>
          <p:nvSpPr>
            <p:cNvPr id="5" name="Text 2"/>
            <p:cNvSpPr/>
            <p:nvPr/>
          </p:nvSpPr>
          <p:spPr>
            <a:xfrm>
              <a:off x="799584" y="1968500"/>
              <a:ext cx="10668725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6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Welche Berufe und Profile verändern sich?</a:t>
              </a:r>
              <a:endParaRPr lang="en-US" sz="1600" dirty="0"/>
            </a:p>
          </p:txBody>
        </p: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478DADCC-0C16-B864-6C41-171FFAA906A2}"/>
              </a:ext>
            </a:extLst>
          </p:cNvPr>
          <p:cNvGrpSpPr/>
          <p:nvPr/>
        </p:nvGrpSpPr>
        <p:grpSpPr>
          <a:xfrm>
            <a:off x="539836" y="2596257"/>
            <a:ext cx="11112024" cy="1125438"/>
            <a:chOff x="539836" y="2596257"/>
            <a:chExt cx="11112024" cy="1125438"/>
          </a:xfrm>
        </p:grpSpPr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9836" y="2596257"/>
              <a:ext cx="11112024" cy="1125438"/>
            </a:xfrm>
            <a:prstGeom prst="rect">
              <a:avLst/>
            </a:prstGeom>
          </p:spPr>
        </p:pic>
        <p:sp>
          <p:nvSpPr>
            <p:cNvPr id="7" name="Text 3"/>
            <p:cNvSpPr/>
            <p:nvPr/>
          </p:nvSpPr>
          <p:spPr>
            <a:xfrm>
              <a:off x="799584" y="2779812"/>
              <a:ext cx="10668725" cy="3085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9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Arbeitsalltagsfrage dieser Studie</a:t>
              </a:r>
              <a:endParaRPr lang="en-US" sz="1900" dirty="0"/>
            </a:p>
          </p:txBody>
        </p:sp>
        <p:sp>
          <p:nvSpPr>
            <p:cNvPr id="8" name="Text 4"/>
            <p:cNvSpPr/>
            <p:nvPr/>
          </p:nvSpPr>
          <p:spPr>
            <a:xfrm>
              <a:off x="799584" y="3167360"/>
              <a:ext cx="10668725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6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Was verändert sich bei konkreten Tätigkeiten, Anforderungen und Arbeitsbedingungen?</a:t>
              </a:r>
              <a:endParaRPr lang="en-US" sz="1600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44B63508-B70E-F004-E7C4-3EC98E157171}"/>
              </a:ext>
            </a:extLst>
          </p:cNvPr>
          <p:cNvGrpSpPr/>
          <p:nvPr/>
        </p:nvGrpSpPr>
        <p:grpSpPr>
          <a:xfrm>
            <a:off x="539836" y="4500253"/>
            <a:ext cx="11112024" cy="1933190"/>
            <a:chOff x="539836" y="4500253"/>
            <a:chExt cx="11112024" cy="1933190"/>
          </a:xfrm>
        </p:grpSpPr>
        <p:sp>
          <p:nvSpPr>
            <p:cNvPr id="9" name="Text 5"/>
            <p:cNvSpPr/>
            <p:nvPr/>
          </p:nvSpPr>
          <p:spPr>
            <a:xfrm>
              <a:off x="539836" y="4500253"/>
              <a:ext cx="11112024" cy="3085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Unser</a:t>
              </a:r>
              <a:r>
                <a:rPr lang="en-US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 </a:t>
              </a:r>
              <a:r>
                <a:rPr lang="en-US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Blick </a:t>
              </a:r>
              <a:r>
                <a:rPr lang="en-US" dirty="0" err="1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richtet</a:t>
              </a:r>
              <a:r>
                <a:rPr lang="en-US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 </a:t>
              </a:r>
              <a:r>
                <a:rPr lang="en-US" dirty="0" err="1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sich</a:t>
              </a:r>
              <a:r>
                <a:rPr lang="en-US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</a:rPr>
                <a:t> auf:</a:t>
              </a:r>
            </a:p>
          </p:txBody>
        </p:sp>
        <p:sp>
          <p:nvSpPr>
            <p:cNvPr id="10" name="Shape 6"/>
            <p:cNvSpPr/>
            <p:nvPr/>
          </p:nvSpPr>
          <p:spPr>
            <a:xfrm>
              <a:off x="539836" y="5006269"/>
              <a:ext cx="2117077" cy="142717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1E4265"/>
              </a:solidFill>
              <a:prstDash val="solid"/>
            </a:ln>
          </p:spPr>
          <p:txBody>
            <a:bodyPr/>
            <a:lstStyle/>
            <a:p>
              <a:endParaRPr lang="de-CH" dirty="0"/>
            </a:p>
          </p:txBody>
        </p:sp>
        <p:pic>
          <p:nvPicPr>
            <p:cNvPr id="11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74949" y="5220008"/>
              <a:ext cx="359991" cy="360000"/>
            </a:xfrm>
            <a:prstGeom prst="rect">
              <a:avLst/>
            </a:prstGeom>
          </p:spPr>
        </p:pic>
        <p:sp>
          <p:nvSpPr>
            <p:cNvPr id="12" name="Text 7"/>
            <p:cNvSpPr/>
            <p:nvPr/>
          </p:nvSpPr>
          <p:spPr>
            <a:xfrm>
              <a:off x="704336" y="5631446"/>
              <a:ext cx="1788076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Nutzung</a:t>
              </a:r>
              <a:endParaRPr lang="en-US" sz="1600" dirty="0"/>
            </a:p>
          </p:txBody>
        </p:sp>
        <p:sp>
          <p:nvSpPr>
            <p:cNvPr id="13" name="Shape 8"/>
            <p:cNvSpPr/>
            <p:nvPr/>
          </p:nvSpPr>
          <p:spPr>
            <a:xfrm>
              <a:off x="2788473" y="5006269"/>
              <a:ext cx="2117176" cy="142717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1E4265"/>
              </a:solidFill>
              <a:prstDash val="solid"/>
            </a:ln>
          </p:spPr>
          <p:txBody>
            <a:bodyPr/>
            <a:lstStyle/>
            <a:p>
              <a:endParaRPr lang="de-CH"/>
            </a:p>
          </p:txBody>
        </p:sp>
        <p:pic>
          <p:nvPicPr>
            <p:cNvPr id="14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723686" y="5220008"/>
              <a:ext cx="359991" cy="360000"/>
            </a:xfrm>
            <a:prstGeom prst="rect">
              <a:avLst/>
            </a:prstGeom>
          </p:spPr>
        </p:pic>
        <p:sp>
          <p:nvSpPr>
            <p:cNvPr id="15" name="Text 9"/>
            <p:cNvSpPr/>
            <p:nvPr/>
          </p:nvSpPr>
          <p:spPr>
            <a:xfrm>
              <a:off x="2952974" y="5631446"/>
              <a:ext cx="1788175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Zeitaufwand</a:t>
              </a:r>
              <a:endParaRPr lang="en-US" sz="1600" dirty="0"/>
            </a:p>
          </p:txBody>
        </p:sp>
        <p:sp>
          <p:nvSpPr>
            <p:cNvPr id="16" name="Shape 10"/>
            <p:cNvSpPr/>
            <p:nvPr/>
          </p:nvSpPr>
          <p:spPr>
            <a:xfrm>
              <a:off x="5037210" y="5006269"/>
              <a:ext cx="2117176" cy="142717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1E4265"/>
              </a:solidFill>
              <a:prstDash val="solid"/>
            </a:ln>
          </p:spPr>
          <p:txBody>
            <a:bodyPr/>
            <a:lstStyle/>
            <a:p>
              <a:endParaRPr lang="de-CH"/>
            </a:p>
          </p:txBody>
        </p:sp>
        <p:pic>
          <p:nvPicPr>
            <p:cNvPr id="17" name="Image 4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72422" y="5220008"/>
              <a:ext cx="359991" cy="360000"/>
            </a:xfrm>
            <a:prstGeom prst="rect">
              <a:avLst/>
            </a:prstGeom>
          </p:spPr>
        </p:pic>
        <p:sp>
          <p:nvSpPr>
            <p:cNvPr id="18" name="Text 11"/>
            <p:cNvSpPr/>
            <p:nvPr/>
          </p:nvSpPr>
          <p:spPr>
            <a:xfrm>
              <a:off x="5201710" y="5631446"/>
              <a:ext cx="1788175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Arbeitsintensität</a:t>
              </a:r>
              <a:endParaRPr lang="en-US" sz="1600" dirty="0"/>
            </a:p>
          </p:txBody>
        </p:sp>
        <p:sp>
          <p:nvSpPr>
            <p:cNvPr id="19" name="Shape 12"/>
            <p:cNvSpPr/>
            <p:nvPr/>
          </p:nvSpPr>
          <p:spPr>
            <a:xfrm>
              <a:off x="7285947" y="5006269"/>
              <a:ext cx="2117176" cy="142717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1E4265"/>
              </a:solidFill>
              <a:prstDash val="solid"/>
            </a:ln>
          </p:spPr>
          <p:txBody>
            <a:bodyPr/>
            <a:lstStyle/>
            <a:p>
              <a:endParaRPr lang="de-CH"/>
            </a:p>
          </p:txBody>
        </p:sp>
        <p:pic>
          <p:nvPicPr>
            <p:cNvPr id="20" name="Image 5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21159" y="5220008"/>
              <a:ext cx="359991" cy="360000"/>
            </a:xfrm>
            <a:prstGeom prst="rect">
              <a:avLst/>
            </a:prstGeom>
          </p:spPr>
        </p:pic>
        <p:sp>
          <p:nvSpPr>
            <p:cNvPr id="21" name="Text 13"/>
            <p:cNvSpPr/>
            <p:nvPr/>
          </p:nvSpPr>
          <p:spPr>
            <a:xfrm>
              <a:off x="7450447" y="5631446"/>
              <a:ext cx="1788175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Kompetenzen</a:t>
              </a:r>
              <a:endParaRPr lang="en-US" sz="1600" dirty="0"/>
            </a:p>
          </p:txBody>
        </p:sp>
        <p:sp>
          <p:nvSpPr>
            <p:cNvPr id="22" name="Shape 14"/>
            <p:cNvSpPr/>
            <p:nvPr/>
          </p:nvSpPr>
          <p:spPr>
            <a:xfrm>
              <a:off x="9534683" y="5006269"/>
              <a:ext cx="2117077" cy="142717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1E4265"/>
              </a:solidFill>
              <a:prstDash val="solid"/>
            </a:ln>
          </p:spPr>
          <p:txBody>
            <a:bodyPr/>
            <a:lstStyle/>
            <a:p>
              <a:endParaRPr lang="de-CH"/>
            </a:p>
          </p:txBody>
        </p:sp>
        <p:pic>
          <p:nvPicPr>
            <p:cNvPr id="23" name="Image 6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469797" y="5220008"/>
              <a:ext cx="359991" cy="360000"/>
            </a:xfrm>
            <a:prstGeom prst="rect">
              <a:avLst/>
            </a:prstGeom>
          </p:spPr>
        </p:pic>
        <p:sp>
          <p:nvSpPr>
            <p:cNvPr id="24" name="Text 15"/>
            <p:cNvSpPr/>
            <p:nvPr/>
          </p:nvSpPr>
          <p:spPr>
            <a:xfrm>
              <a:off x="9699184" y="5631446"/>
              <a:ext cx="1788076" cy="59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Betriebliche Einbettung</a:t>
              </a:r>
              <a:endParaRPr lang="en-US" sz="1600" dirty="0"/>
            </a:p>
          </p:txBody>
        </p:sp>
      </p:grpSp>
      <p:sp>
        <p:nvSpPr>
          <p:cNvPr id="27" name="Pfeil: nach unten 26">
            <a:extLst>
              <a:ext uri="{FF2B5EF4-FFF2-40B4-BE49-F238E27FC236}">
                <a16:creationId xmlns:a16="http://schemas.microsoft.com/office/drawing/2014/main" id="{159DC032-FD39-853D-D6B8-8E333A462693}"/>
              </a:ext>
            </a:extLst>
          </p:cNvPr>
          <p:cNvSpPr/>
          <p:nvPr/>
        </p:nvSpPr>
        <p:spPr>
          <a:xfrm>
            <a:off x="1281090" y="3823571"/>
            <a:ext cx="387718" cy="556407"/>
          </a:xfrm>
          <a:prstGeom prst="downArrow">
            <a:avLst/>
          </a:prstGeom>
          <a:solidFill>
            <a:srgbClr val="1E4265"/>
          </a:solidFill>
          <a:ln>
            <a:solidFill>
              <a:srgbClr val="1E42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04622" y="646156"/>
            <a:ext cx="8581282" cy="842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3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Die Studie in 30 Sekunden</a:t>
            </a:r>
            <a:endParaRPr lang="en-US" sz="530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ABE24C4-5BB2-9501-2759-48651F565867}"/>
              </a:ext>
            </a:extLst>
          </p:cNvPr>
          <p:cNvGrpSpPr/>
          <p:nvPr/>
        </p:nvGrpSpPr>
        <p:grpSpPr>
          <a:xfrm>
            <a:off x="938401" y="2476648"/>
            <a:ext cx="2497464" cy="2408386"/>
            <a:chOff x="1329165" y="2442766"/>
            <a:chExt cx="2497464" cy="2408386"/>
          </a:xfrm>
        </p:grpSpPr>
        <p:pic>
          <p:nvPicPr>
            <p:cNvPr id="3" name="Image 0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87133" y="2442766"/>
              <a:ext cx="781527" cy="781546"/>
            </a:xfrm>
            <a:prstGeom prst="rect">
              <a:avLst/>
            </a:prstGeom>
          </p:spPr>
        </p:pic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EB3A82E-9EDD-27C1-CE30-E285398FD49E}"/>
                </a:ext>
              </a:extLst>
            </p:cNvPr>
            <p:cNvGrpSpPr/>
            <p:nvPr/>
          </p:nvGrpSpPr>
          <p:grpSpPr>
            <a:xfrm>
              <a:off x="1329165" y="3870374"/>
              <a:ext cx="2497464" cy="980778"/>
              <a:chOff x="914400" y="3872309"/>
              <a:chExt cx="2497464" cy="980778"/>
            </a:xfrm>
          </p:grpSpPr>
          <p:sp>
            <p:nvSpPr>
              <p:cNvPr id="4" name="Text 1"/>
              <p:cNvSpPr/>
              <p:nvPr/>
            </p:nvSpPr>
            <p:spPr>
              <a:xfrm>
                <a:off x="914400" y="3872309"/>
                <a:ext cx="2497464" cy="488454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305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Literatur</a:t>
                </a:r>
                <a:endParaRPr lang="en-US" sz="3050" dirty="0"/>
              </a:p>
            </p:txBody>
          </p:sp>
          <p:sp>
            <p:nvSpPr>
              <p:cNvPr id="5" name="Text 2"/>
              <p:cNvSpPr/>
              <p:nvPr/>
            </p:nvSpPr>
            <p:spPr>
              <a:xfrm>
                <a:off x="914400" y="4472087"/>
                <a:ext cx="2497464" cy="38100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30000"/>
                  </a:lnSpc>
                  <a:buNone/>
                </a:pPr>
                <a:r>
                  <a:rPr lang="en-US" sz="1900" dirty="0">
                    <a:solidFill>
                      <a:srgbClr val="1E4265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Fachliche Einordnung</a:t>
                </a:r>
                <a:endParaRPr lang="en-US" sz="1900" dirty="0"/>
              </a:p>
            </p:txBody>
          </p:sp>
        </p:grp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A982206-7899-69B9-7266-65D146E4717C}"/>
              </a:ext>
            </a:extLst>
          </p:cNvPr>
          <p:cNvGrpSpPr/>
          <p:nvPr/>
        </p:nvGrpSpPr>
        <p:grpSpPr>
          <a:xfrm>
            <a:off x="4225178" y="2476648"/>
            <a:ext cx="2959812" cy="2791321"/>
            <a:chOff x="4615942" y="2442766"/>
            <a:chExt cx="2959812" cy="2791321"/>
          </a:xfrm>
        </p:grpSpPr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05084" y="2442766"/>
              <a:ext cx="781527" cy="781546"/>
            </a:xfrm>
            <a:prstGeom prst="rect">
              <a:avLst/>
            </a:prstGeom>
          </p:spPr>
        </p:pic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4597F120-8E2B-E8BA-1D01-381AC0D4BC2C}"/>
                </a:ext>
              </a:extLst>
            </p:cNvPr>
            <p:cNvGrpSpPr/>
            <p:nvPr/>
          </p:nvGrpSpPr>
          <p:grpSpPr>
            <a:xfrm>
              <a:off x="4615942" y="3872309"/>
              <a:ext cx="2959812" cy="1361778"/>
              <a:chOff x="4328075" y="3872309"/>
              <a:chExt cx="2959812" cy="1361778"/>
            </a:xfrm>
          </p:grpSpPr>
          <p:sp>
            <p:nvSpPr>
              <p:cNvPr id="7" name="Text 3"/>
              <p:cNvSpPr/>
              <p:nvPr/>
            </p:nvSpPr>
            <p:spPr>
              <a:xfrm>
                <a:off x="4328075" y="3872309"/>
                <a:ext cx="2959812" cy="488454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3050" b="1" dirty="0" err="1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Fachgespräche</a:t>
                </a:r>
                <a:endParaRPr lang="en-US" sz="3050" dirty="0"/>
              </a:p>
            </p:txBody>
          </p:sp>
          <p:sp>
            <p:nvSpPr>
              <p:cNvPr id="8" name="Text 4"/>
              <p:cNvSpPr/>
              <p:nvPr/>
            </p:nvSpPr>
            <p:spPr>
              <a:xfrm>
                <a:off x="4328075" y="4472087"/>
                <a:ext cx="2959812" cy="762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ctr">
                  <a:lnSpc>
                    <a:spcPct val="130000"/>
                  </a:lnSpc>
                  <a:buNone/>
                </a:pPr>
                <a:r>
                  <a:rPr lang="en-US" sz="1900" dirty="0">
                    <a:solidFill>
                      <a:srgbClr val="1E4265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Perspektiven aus Wissenschaft und Praxis</a:t>
                </a:r>
                <a:endParaRPr lang="en-US" sz="1900" dirty="0"/>
              </a:p>
            </p:txBody>
          </p:sp>
        </p:grp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BA61970-99BA-3CF1-4E20-D44E4680CC77}"/>
              </a:ext>
            </a:extLst>
          </p:cNvPr>
          <p:cNvGrpSpPr/>
          <p:nvPr/>
        </p:nvGrpSpPr>
        <p:grpSpPr>
          <a:xfrm>
            <a:off x="7974303" y="2476648"/>
            <a:ext cx="3388394" cy="2791321"/>
            <a:chOff x="8365067" y="2442766"/>
            <a:chExt cx="3388394" cy="2791321"/>
          </a:xfrm>
        </p:grpSpPr>
        <p:pic>
          <p:nvPicPr>
            <p:cNvPr id="9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68500" y="2442766"/>
              <a:ext cx="781527" cy="781546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FDD88B50-71EB-790C-9149-96DB9AFDC61B}"/>
                </a:ext>
              </a:extLst>
            </p:cNvPr>
            <p:cNvGrpSpPr/>
            <p:nvPr/>
          </p:nvGrpSpPr>
          <p:grpSpPr>
            <a:xfrm>
              <a:off x="8365067" y="3872309"/>
              <a:ext cx="3388394" cy="1361778"/>
              <a:chOff x="8365067" y="3872309"/>
              <a:chExt cx="3388394" cy="1361778"/>
            </a:xfrm>
          </p:grpSpPr>
          <p:sp>
            <p:nvSpPr>
              <p:cNvPr id="10" name="Text 5"/>
              <p:cNvSpPr/>
              <p:nvPr/>
            </p:nvSpPr>
            <p:spPr>
              <a:xfrm>
                <a:off x="8365067" y="3872309"/>
                <a:ext cx="3388394" cy="488454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305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Online-Befragung</a:t>
                </a:r>
                <a:endParaRPr lang="en-US" sz="3050" dirty="0"/>
              </a:p>
            </p:txBody>
          </p:sp>
          <p:sp>
            <p:nvSpPr>
              <p:cNvPr id="11" name="Text 6"/>
              <p:cNvSpPr/>
              <p:nvPr/>
            </p:nvSpPr>
            <p:spPr>
              <a:xfrm>
                <a:off x="8365067" y="4472088"/>
                <a:ext cx="3388394" cy="76199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 fontScale="92500" lnSpcReduction="20000"/>
              </a:bodyPr>
              <a:lstStyle/>
              <a:p>
                <a:pPr marL="0" indent="0" algn="ctr">
                  <a:lnSpc>
                    <a:spcPct val="130000"/>
                  </a:lnSpc>
                  <a:spcAft>
                    <a:spcPts val="850"/>
                  </a:spcAft>
                  <a:buNone/>
                </a:pPr>
                <a:r>
                  <a:rPr lang="en-US" sz="2100" dirty="0">
                    <a:solidFill>
                      <a:srgbClr val="1E4265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Erfahrungen von 492 Mitarbeitenden</a:t>
                </a:r>
                <a:endParaRPr lang="en-US" sz="2100" dirty="0"/>
              </a:p>
              <a:p>
                <a:pPr marL="0" indent="0" algn="ctr">
                  <a:lnSpc>
                    <a:spcPct val="130000"/>
                  </a:lnSpc>
                  <a:spcAft>
                    <a:spcPts val="850"/>
                  </a:spcAft>
                  <a:buNone/>
                </a:pPr>
                <a:endParaRPr lang="en-US" sz="1900" dirty="0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675977"/>
            <a:ext cx="11112024" cy="642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 ist die Befragung einzuordnen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436" y="1869950"/>
            <a:ext cx="11137423" cy="906661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9849396E-0ED4-5A5F-31ED-D9EBFD1392DE}"/>
              </a:ext>
            </a:extLst>
          </p:cNvPr>
          <p:cNvGrpSpPr/>
          <p:nvPr/>
        </p:nvGrpSpPr>
        <p:grpSpPr>
          <a:xfrm>
            <a:off x="796310" y="1895350"/>
            <a:ext cx="10855550" cy="855861"/>
            <a:chOff x="796310" y="1895350"/>
            <a:chExt cx="10855550" cy="855861"/>
          </a:xfrm>
        </p:grpSpPr>
        <p:sp>
          <p:nvSpPr>
            <p:cNvPr id="4" name="Text 1"/>
            <p:cNvSpPr/>
            <p:nvPr/>
          </p:nvSpPr>
          <p:spPr>
            <a:xfrm>
              <a:off x="796310" y="1895350"/>
              <a:ext cx="10855550" cy="3212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0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Tätigkeitsbezogen</a:t>
              </a:r>
              <a:endParaRPr lang="en-US" sz="2000" dirty="0"/>
            </a:p>
          </p:txBody>
        </p:sp>
        <p:sp>
          <p:nvSpPr>
            <p:cNvPr id="5" name="Text 2"/>
            <p:cNvSpPr/>
            <p:nvPr/>
          </p:nvSpPr>
          <p:spPr>
            <a:xfrm>
              <a:off x="796310" y="2339949"/>
              <a:ext cx="10855550" cy="41126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Konkrete Aufgaben statt Berufsbezeichnungen</a:t>
              </a:r>
              <a:endParaRPr lang="en-US" sz="2000" dirty="0"/>
            </a:p>
          </p:txBody>
        </p:sp>
      </p:grp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436" y="3351663"/>
            <a:ext cx="11137423" cy="9966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6310" y="3377063"/>
            <a:ext cx="10855550" cy="945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950"/>
              </a:spcAft>
              <a:buNone/>
            </a:pPr>
            <a:r>
              <a:rPr lang="en-US" sz="20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Untersuchte ICT-Branchen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Telekommunikation, IT, Contact- und Callcenter, Netzinfrastruktur und Flugsicherung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436" y="4889500"/>
            <a:ext cx="11137423" cy="1317923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860936A-8F5E-AC00-2659-D830F2C67AAC}"/>
              </a:ext>
            </a:extLst>
          </p:cNvPr>
          <p:cNvGrpSpPr/>
          <p:nvPr/>
        </p:nvGrpSpPr>
        <p:grpSpPr>
          <a:xfrm>
            <a:off x="796310" y="4914900"/>
            <a:ext cx="10855550" cy="1267122"/>
            <a:chOff x="796310" y="4914900"/>
            <a:chExt cx="10855550" cy="1267122"/>
          </a:xfrm>
        </p:grpSpPr>
        <p:sp>
          <p:nvSpPr>
            <p:cNvPr id="9" name="Text 4"/>
            <p:cNvSpPr/>
            <p:nvPr/>
          </p:nvSpPr>
          <p:spPr>
            <a:xfrm>
              <a:off x="796310" y="4914900"/>
              <a:ext cx="10855550" cy="3212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0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Einordnung</a:t>
              </a:r>
              <a:endParaRPr lang="en-US" sz="2000" dirty="0"/>
            </a:p>
          </p:txBody>
        </p:sp>
        <p:sp>
          <p:nvSpPr>
            <p:cNvPr id="10" name="Text 5"/>
            <p:cNvSpPr/>
            <p:nvPr/>
          </p:nvSpPr>
          <p:spPr>
            <a:xfrm>
              <a:off x="796310" y="5359499"/>
              <a:ext cx="10855550" cy="82252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Freiwillige Teilnahme. Momentaufnahme der befragten Mitarbeitenden, keine Hochrechnung, keine Stellenprognose.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548283"/>
            <a:ext cx="11112024" cy="1507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700" b="1" dirty="0">
                <a:solidFill>
                  <a:srgbClr val="CFE5F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 gehört für die meisten Befragten bereits zum Arbeitsalltag</a:t>
            </a:r>
            <a:endParaRPr lang="en-US" sz="4700" dirty="0"/>
          </a:p>
        </p:txBody>
      </p:sp>
      <p:sp>
        <p:nvSpPr>
          <p:cNvPr id="3" name="Text 1"/>
          <p:cNvSpPr/>
          <p:nvPr/>
        </p:nvSpPr>
        <p:spPr>
          <a:xfrm>
            <a:off x="1553827" y="2353171"/>
            <a:ext cx="10104284" cy="323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7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Von den 492 Befragten nutzen KI: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789762" y="4147344"/>
            <a:ext cx="2150413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86%</a:t>
            </a:r>
            <a:endParaRPr lang="en-US" sz="3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826" y="3054648"/>
            <a:ext cx="2622484" cy="26225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39836" y="5869384"/>
            <a:ext cx="4650465" cy="273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CFE5F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mindestens wöchentlich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623082" y="3464169"/>
            <a:ext cx="6035028" cy="753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CFE5F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53%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5623082" y="4185940"/>
            <a:ext cx="6568613" cy="323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7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täglich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623082" y="4720233"/>
            <a:ext cx="1508683" cy="19050"/>
          </a:xfrm>
          <a:prstGeom prst="roundRect">
            <a:avLst>
              <a:gd name="adj" fmla="val 49999"/>
            </a:avLst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" name="Text 7"/>
          <p:cNvSpPr/>
          <p:nvPr/>
        </p:nvSpPr>
        <p:spPr>
          <a:xfrm>
            <a:off x="5623082" y="5130747"/>
            <a:ext cx="6035028" cy="753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CFE5F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33%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5623082" y="5852517"/>
            <a:ext cx="6568613" cy="323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700" dirty="0">
                <a:solidFill>
                  <a:srgbClr val="CFE5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ein- bis mehrmals pro Woche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479425"/>
            <a:ext cx="11112024" cy="578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Der Wandel zeigt sich bei einzelnen Tätigkeiten</a:t>
            </a:r>
            <a:endParaRPr lang="en-US" sz="3600" dirty="0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AA596C66-9280-C564-0572-EBEBD6974DBF}"/>
              </a:ext>
            </a:extLst>
          </p:cNvPr>
          <p:cNvGrpSpPr/>
          <p:nvPr/>
        </p:nvGrpSpPr>
        <p:grpSpPr>
          <a:xfrm>
            <a:off x="286735" y="1930202"/>
            <a:ext cx="5836397" cy="3500338"/>
            <a:chOff x="286735" y="1930202"/>
            <a:chExt cx="5836397" cy="3500338"/>
          </a:xfrm>
        </p:grpSpPr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36867EB9-CA88-F429-5210-326C3A1128CF}"/>
                </a:ext>
              </a:extLst>
            </p:cNvPr>
            <p:cNvGrpSpPr/>
            <p:nvPr/>
          </p:nvGrpSpPr>
          <p:grpSpPr>
            <a:xfrm>
              <a:off x="406489" y="1930202"/>
              <a:ext cx="5596889" cy="3500338"/>
              <a:chOff x="406489" y="1930202"/>
              <a:chExt cx="5596889" cy="3500338"/>
            </a:xfrm>
          </p:grpSpPr>
          <p:sp>
            <p:nvSpPr>
              <p:cNvPr id="3" name="Shape 1"/>
              <p:cNvSpPr/>
              <p:nvPr/>
            </p:nvSpPr>
            <p:spPr>
              <a:xfrm>
                <a:off x="406489" y="1930202"/>
                <a:ext cx="5596889" cy="3500338"/>
              </a:xfrm>
              <a:prstGeom prst="roundRect">
                <a:avLst>
                  <a:gd name="adj" fmla="val 3808"/>
                </a:avLst>
              </a:prstGeom>
              <a:solidFill>
                <a:srgbClr val="1E4265"/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  <p:pic>
            <p:nvPicPr>
              <p:cNvPr id="5" name="Image 0" descr="preencoded.png"/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22176" y="2619177"/>
                <a:ext cx="647882" cy="647898"/>
              </a:xfrm>
              <a:prstGeom prst="rect">
                <a:avLst/>
              </a:prstGeom>
            </p:spPr>
          </p:pic>
          <p:sp>
            <p:nvSpPr>
              <p:cNvPr id="6" name="Text 3"/>
              <p:cNvSpPr/>
              <p:nvPr/>
            </p:nvSpPr>
            <p:spPr>
              <a:xfrm>
                <a:off x="591527" y="3475335"/>
                <a:ext cx="2509279" cy="2892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1800" b="1" dirty="0">
                    <a:solidFill>
                      <a:srgbClr val="FFFFFF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Entwicklung</a:t>
                </a:r>
                <a:endParaRPr lang="en-US" sz="1800" dirty="0"/>
              </a:p>
            </p:txBody>
          </p:sp>
          <p:pic>
            <p:nvPicPr>
              <p:cNvPr id="7" name="Image 1" descr="preencoded.png"/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239710" y="2619177"/>
                <a:ext cx="647882" cy="647898"/>
              </a:xfrm>
              <a:prstGeom prst="rect">
                <a:avLst/>
              </a:prstGeom>
            </p:spPr>
          </p:pic>
          <p:sp>
            <p:nvSpPr>
              <p:cNvPr id="8" name="Text 4"/>
              <p:cNvSpPr/>
              <p:nvPr/>
            </p:nvSpPr>
            <p:spPr>
              <a:xfrm>
                <a:off x="3309061" y="3475335"/>
                <a:ext cx="2509279" cy="2892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1800" b="1" dirty="0">
                    <a:solidFill>
                      <a:srgbClr val="FFFFFF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Wissensarbeit</a:t>
                </a:r>
                <a:endParaRPr lang="en-US" sz="1800" dirty="0"/>
              </a:p>
            </p:txBody>
          </p:sp>
          <p:pic>
            <p:nvPicPr>
              <p:cNvPr id="9" name="Image 2" descr="preencoded.png"/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522176" y="4097734"/>
                <a:ext cx="647882" cy="647898"/>
              </a:xfrm>
              <a:prstGeom prst="rect">
                <a:avLst/>
              </a:prstGeom>
            </p:spPr>
          </p:pic>
          <p:sp>
            <p:nvSpPr>
              <p:cNvPr id="10" name="Text 5"/>
              <p:cNvSpPr/>
              <p:nvPr/>
            </p:nvSpPr>
            <p:spPr>
              <a:xfrm>
                <a:off x="591527" y="4953893"/>
                <a:ext cx="2509279" cy="2892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1800" b="1" dirty="0">
                    <a:solidFill>
                      <a:srgbClr val="FFFFFF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Texte und Inhalte</a:t>
                </a:r>
                <a:endParaRPr lang="en-US" sz="1800" dirty="0"/>
              </a:p>
            </p:txBody>
          </p:sp>
          <p:pic>
            <p:nvPicPr>
              <p:cNvPr id="11" name="Image 3" descr="preencoded.png"/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39710" y="4097734"/>
                <a:ext cx="647882" cy="647898"/>
              </a:xfrm>
              <a:prstGeom prst="rect">
                <a:avLst/>
              </a:prstGeom>
            </p:spPr>
          </p:pic>
          <p:sp>
            <p:nvSpPr>
              <p:cNvPr id="12" name="Text 6"/>
              <p:cNvSpPr/>
              <p:nvPr/>
            </p:nvSpPr>
            <p:spPr>
              <a:xfrm>
                <a:off x="3309061" y="4953893"/>
                <a:ext cx="2509279" cy="2892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1800" b="1" dirty="0">
                    <a:solidFill>
                      <a:srgbClr val="FFFFFF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Datenanalyse</a:t>
                </a:r>
                <a:endParaRPr lang="en-US" sz="1800" dirty="0"/>
              </a:p>
            </p:txBody>
          </p:sp>
        </p:grpSp>
        <p:sp>
          <p:nvSpPr>
            <p:cNvPr id="4" name="Text 2"/>
            <p:cNvSpPr/>
            <p:nvPr/>
          </p:nvSpPr>
          <p:spPr>
            <a:xfrm>
              <a:off x="286735" y="2080121"/>
              <a:ext cx="5836397" cy="35163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7000"/>
                </a:lnSpc>
                <a:buNone/>
              </a:pPr>
              <a:r>
                <a:rPr lang="en-US" sz="18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Regelmässiger KI-Einsatz häufiger bei:</a:t>
              </a:r>
              <a:endParaRPr lang="en-US" sz="1800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100D84B0-2CFE-2EBF-CA7A-5C3252F0CA03}"/>
              </a:ext>
            </a:extLst>
          </p:cNvPr>
          <p:cNvGrpSpPr/>
          <p:nvPr/>
        </p:nvGrpSpPr>
        <p:grpSpPr>
          <a:xfrm>
            <a:off x="6074913" y="1930202"/>
            <a:ext cx="5836397" cy="3500338"/>
            <a:chOff x="6074913" y="1930202"/>
            <a:chExt cx="5836397" cy="3500338"/>
          </a:xfrm>
        </p:grpSpPr>
        <p:sp>
          <p:nvSpPr>
            <p:cNvPr id="13" name="Shape 7"/>
            <p:cNvSpPr/>
            <p:nvPr/>
          </p:nvSpPr>
          <p:spPr>
            <a:xfrm>
              <a:off x="6194667" y="1930202"/>
              <a:ext cx="5596889" cy="3500338"/>
            </a:xfrm>
            <a:prstGeom prst="roundRect">
              <a:avLst>
                <a:gd name="adj" fmla="val 3808"/>
              </a:avLst>
            </a:prstGeom>
            <a:solidFill>
              <a:schemeClr val="bg1"/>
            </a:solidFill>
            <a:ln/>
          </p:spPr>
          <p:txBody>
            <a:bodyPr/>
            <a:lstStyle/>
            <a:p>
              <a:endParaRPr lang="de-CH"/>
            </a:p>
          </p:txBody>
        </p:sp>
        <p:sp>
          <p:nvSpPr>
            <p:cNvPr id="14" name="Text 8"/>
            <p:cNvSpPr/>
            <p:nvPr/>
          </p:nvSpPr>
          <p:spPr>
            <a:xfrm>
              <a:off x="6074913" y="2080121"/>
              <a:ext cx="5836397" cy="35163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27000"/>
                </a:lnSpc>
                <a:buNone/>
              </a:pPr>
              <a:r>
                <a:rPr lang="en-US" sz="18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KI bisher weniger eingesetzt bei:</a:t>
              </a:r>
              <a:endParaRPr lang="en-US" sz="1800" dirty="0">
                <a:solidFill>
                  <a:srgbClr val="1E4265"/>
                </a:solidFill>
              </a:endParaRPr>
            </a:p>
          </p:txBody>
        </p:sp>
        <p:sp>
          <p:nvSpPr>
            <p:cNvPr id="15" name="Text 9"/>
            <p:cNvSpPr/>
            <p:nvPr/>
          </p:nvSpPr>
          <p:spPr>
            <a:xfrm>
              <a:off x="6379705" y="2581672"/>
              <a:ext cx="5226812" cy="7126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27000"/>
                </a:lnSpc>
                <a:spcAft>
                  <a:spcPts val="1150"/>
                </a:spcAft>
                <a:buNone/>
              </a:pPr>
              <a:endParaRPr lang="en-US" sz="1450" dirty="0">
                <a:solidFill>
                  <a:srgbClr val="1E4265"/>
                </a:solidFill>
              </a:endParaRPr>
            </a:p>
          </p:txBody>
        </p:sp>
        <p:pic>
          <p:nvPicPr>
            <p:cNvPr id="16" name="Image 4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28867" y="3481784"/>
              <a:ext cx="505011" cy="505023"/>
            </a:xfrm>
            <a:prstGeom prst="rect">
              <a:avLst/>
            </a:prstGeom>
          </p:spPr>
        </p:pic>
        <p:sp>
          <p:nvSpPr>
            <p:cNvPr id="17" name="Text 10"/>
            <p:cNvSpPr/>
            <p:nvPr/>
          </p:nvSpPr>
          <p:spPr>
            <a:xfrm>
              <a:off x="6379705" y="4195068"/>
              <a:ext cx="1603434" cy="2892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8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Betrieb</a:t>
              </a:r>
              <a:endParaRPr lang="en-US" sz="1800" dirty="0">
                <a:solidFill>
                  <a:srgbClr val="1E4265"/>
                </a:solidFill>
              </a:endParaRPr>
            </a:p>
          </p:txBody>
        </p:sp>
        <p:pic>
          <p:nvPicPr>
            <p:cNvPr id="18" name="Image 5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40556" y="3481784"/>
              <a:ext cx="505011" cy="505023"/>
            </a:xfrm>
            <a:prstGeom prst="rect">
              <a:avLst/>
            </a:prstGeom>
          </p:spPr>
        </p:pic>
        <p:sp>
          <p:nvSpPr>
            <p:cNvPr id="19" name="Text 11"/>
            <p:cNvSpPr/>
            <p:nvPr/>
          </p:nvSpPr>
          <p:spPr>
            <a:xfrm>
              <a:off x="8191394" y="4195068"/>
              <a:ext cx="1603434" cy="2892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8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Infrastruktur</a:t>
              </a:r>
              <a:endParaRPr lang="en-US" sz="1800" dirty="0">
                <a:solidFill>
                  <a:srgbClr val="1E4265"/>
                </a:solidFill>
              </a:endParaRPr>
            </a:p>
          </p:txBody>
        </p:sp>
        <p:pic>
          <p:nvPicPr>
            <p:cNvPr id="20" name="Image 6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552245" y="3481784"/>
              <a:ext cx="505011" cy="505023"/>
            </a:xfrm>
            <a:prstGeom prst="rect">
              <a:avLst/>
            </a:prstGeom>
          </p:spPr>
        </p:pic>
        <p:sp>
          <p:nvSpPr>
            <p:cNvPr id="21" name="Text 12"/>
            <p:cNvSpPr/>
            <p:nvPr/>
          </p:nvSpPr>
          <p:spPr>
            <a:xfrm>
              <a:off x="10003083" y="4195068"/>
              <a:ext cx="1603434" cy="2892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8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Führung</a:t>
              </a:r>
              <a:endParaRPr lang="en-US" sz="1800" dirty="0">
                <a:solidFill>
                  <a:srgbClr val="1E4265"/>
                </a:solidFill>
              </a:endParaRPr>
            </a:p>
          </p:txBody>
        </p:sp>
      </p:grpSp>
      <p:sp>
        <p:nvSpPr>
          <p:cNvPr id="22" name="Shape 13"/>
          <p:cNvSpPr/>
          <p:nvPr/>
        </p:nvSpPr>
        <p:spPr>
          <a:xfrm>
            <a:off x="539836" y="5617964"/>
            <a:ext cx="11112024" cy="760611"/>
          </a:xfrm>
          <a:prstGeom prst="roundRect">
            <a:avLst>
              <a:gd name="adj" fmla="val 10222"/>
            </a:avLst>
          </a:prstGeom>
          <a:solidFill>
            <a:srgbClr val="CFE5F1"/>
          </a:solidFill>
          <a:ln/>
        </p:spPr>
        <p:txBody>
          <a:bodyPr/>
          <a:lstStyle/>
          <a:p>
            <a:endParaRPr lang="de-CH"/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CC7367CC-139D-6D9A-23B2-C0E04EFCBE86}"/>
              </a:ext>
            </a:extLst>
          </p:cNvPr>
          <p:cNvGrpSpPr/>
          <p:nvPr/>
        </p:nvGrpSpPr>
        <p:grpSpPr>
          <a:xfrm>
            <a:off x="724874" y="5830788"/>
            <a:ext cx="11351532" cy="351631"/>
            <a:chOff x="724874" y="5830788"/>
            <a:chExt cx="11351532" cy="351631"/>
          </a:xfrm>
        </p:grpSpPr>
        <p:pic>
          <p:nvPicPr>
            <p:cNvPr id="23" name="Image 7" descr="preencoded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4874" y="5882283"/>
              <a:ext cx="289215" cy="231378"/>
            </a:xfrm>
            <a:prstGeom prst="rect">
              <a:avLst/>
            </a:prstGeom>
          </p:spPr>
        </p:pic>
        <p:sp>
          <p:nvSpPr>
            <p:cNvPr id="24" name="Text 14"/>
            <p:cNvSpPr/>
            <p:nvPr/>
          </p:nvSpPr>
          <p:spPr>
            <a:xfrm>
              <a:off x="1199128" y="5830788"/>
              <a:ext cx="10877278" cy="35163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7000"/>
                </a:lnSpc>
                <a:buNone/>
              </a:pPr>
              <a:r>
                <a:rPr lang="en-US" sz="1800" i="1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Die Befragung erlaubt keine Aussage darüber, ob ganze Berufe wegfallen.</a:t>
              </a:r>
              <a:endParaRPr lang="en-US" sz="1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583208"/>
            <a:ext cx="11112024" cy="514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 unterstützt beim Erklären, Prüfen und Erarbeiten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9836" y="1360587"/>
            <a:ext cx="11651859" cy="296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Unter den Befragten, wird KI mindestens einmal pro Woche genutzt, um: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39836" y="1887041"/>
            <a:ext cx="8308569" cy="205680"/>
          </a:xfrm>
          <a:prstGeom prst="roundRect">
            <a:avLst>
              <a:gd name="adj" fmla="val 3360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Shape 3"/>
          <p:cNvSpPr/>
          <p:nvPr/>
        </p:nvSpPr>
        <p:spPr>
          <a:xfrm>
            <a:off x="539836" y="1887041"/>
            <a:ext cx="6065190" cy="205680"/>
          </a:xfrm>
          <a:prstGeom prst="roundRect">
            <a:avLst>
              <a:gd name="adj" fmla="val 3360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6" name="Text 4"/>
          <p:cNvSpPr/>
          <p:nvPr/>
        </p:nvSpPr>
        <p:spPr>
          <a:xfrm>
            <a:off x="8971730" y="1887041"/>
            <a:ext cx="45768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73%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39836" y="2273697"/>
            <a:ext cx="11112024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Fachfragen </a:t>
            </a:r>
            <a:r>
              <a:rPr lang="en-US" sz="1600" b="1" dirty="0" err="1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erklären</a:t>
            </a: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1600" b="1" dirty="0" err="1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zu</a:t>
            </a: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1600" b="1" dirty="0" err="1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lassen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9836" y="2876252"/>
            <a:ext cx="8290412" cy="205680"/>
          </a:xfrm>
          <a:prstGeom prst="roundRect">
            <a:avLst>
              <a:gd name="adj" fmla="val 3360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9" name="Shape 7"/>
          <p:cNvSpPr/>
          <p:nvPr/>
        </p:nvSpPr>
        <p:spPr>
          <a:xfrm>
            <a:off x="539836" y="2876252"/>
            <a:ext cx="5720314" cy="205680"/>
          </a:xfrm>
          <a:prstGeom prst="roundRect">
            <a:avLst>
              <a:gd name="adj" fmla="val 3360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" name="Text 8"/>
          <p:cNvSpPr/>
          <p:nvPr/>
        </p:nvSpPr>
        <p:spPr>
          <a:xfrm>
            <a:off x="8953574" y="2876252"/>
            <a:ext cx="475841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69%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9836" y="3262908"/>
            <a:ext cx="11112024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die eigene Arbeit zu prüfen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9836" y="3865463"/>
            <a:ext cx="8301624" cy="205680"/>
          </a:xfrm>
          <a:prstGeom prst="roundRect">
            <a:avLst>
              <a:gd name="adj" fmla="val 3360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3" name="Shape 11"/>
          <p:cNvSpPr/>
          <p:nvPr/>
        </p:nvSpPr>
        <p:spPr>
          <a:xfrm>
            <a:off x="539836" y="3865463"/>
            <a:ext cx="4565833" cy="205680"/>
          </a:xfrm>
          <a:prstGeom prst="roundRect">
            <a:avLst>
              <a:gd name="adj" fmla="val 3360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4" name="Text 12"/>
          <p:cNvSpPr/>
          <p:nvPr/>
        </p:nvSpPr>
        <p:spPr>
          <a:xfrm>
            <a:off x="8964785" y="3865463"/>
            <a:ext cx="46463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55%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9836" y="4252119"/>
            <a:ext cx="11112024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Inhalte gemeinsam zu erarbeiten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9836" y="4854674"/>
            <a:ext cx="8290511" cy="205680"/>
          </a:xfrm>
          <a:prstGeom prst="roundRect">
            <a:avLst>
              <a:gd name="adj" fmla="val 33601"/>
            </a:avLst>
          </a:prstGeom>
          <a:solidFill>
            <a:srgbClr val="FFFFFF"/>
          </a:solidFill>
          <a:ln w="6350">
            <a:solidFill>
              <a:srgbClr val="1E426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7" name="Shape 15"/>
          <p:cNvSpPr/>
          <p:nvPr/>
        </p:nvSpPr>
        <p:spPr>
          <a:xfrm>
            <a:off x="539836" y="4854674"/>
            <a:ext cx="3730730" cy="205680"/>
          </a:xfrm>
          <a:prstGeom prst="roundRect">
            <a:avLst>
              <a:gd name="adj" fmla="val 33601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8" name="Text 16"/>
          <p:cNvSpPr/>
          <p:nvPr/>
        </p:nvSpPr>
        <p:spPr>
          <a:xfrm>
            <a:off x="8953673" y="4854674"/>
            <a:ext cx="475742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45%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39836" y="5241330"/>
            <a:ext cx="11112024" cy="257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einzelne Aufgaben weitgehend ausführen lassen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9836" y="5646440"/>
            <a:ext cx="11112024" cy="628352"/>
          </a:xfrm>
          <a:prstGeom prst="roundRect">
            <a:avLst>
              <a:gd name="adj" fmla="val 1099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36" y="5854998"/>
            <a:ext cx="257069" cy="20568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125906" y="5819080"/>
            <a:ext cx="10971037" cy="296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Erhoben wurden bewusste Nutzungsformen, nicht die Automatisierung ganzer Arbeitsprozesse.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6" y="529927"/>
            <a:ext cx="11112024" cy="1028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Weniger Zeitaufwand bedeutet nicht automatisch Entlastung</a:t>
            </a:r>
            <a:endParaRPr lang="en-US" sz="3200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B7C5E81-C1BE-8D93-57DE-618DBE1CE86F}"/>
              </a:ext>
            </a:extLst>
          </p:cNvPr>
          <p:cNvGrpSpPr/>
          <p:nvPr/>
        </p:nvGrpSpPr>
        <p:grpSpPr>
          <a:xfrm>
            <a:off x="539836" y="1874143"/>
            <a:ext cx="5964882" cy="3919096"/>
            <a:chOff x="539836" y="1874143"/>
            <a:chExt cx="5964882" cy="3919096"/>
          </a:xfrm>
        </p:grpSpPr>
        <p:sp>
          <p:nvSpPr>
            <p:cNvPr id="3" name="Text 1"/>
            <p:cNvSpPr/>
            <p:nvPr/>
          </p:nvSpPr>
          <p:spPr>
            <a:xfrm>
              <a:off x="539836" y="1874143"/>
              <a:ext cx="5964882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600" b="1" dirty="0" err="1">
                  <a:solidFill>
                    <a:srgbClr val="FFFFFF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Zeitaufwand</a:t>
              </a:r>
              <a:r>
                <a:rPr lang="en-US" sz="1600" b="1" dirty="0">
                  <a:solidFill>
                    <a:srgbClr val="FFFFFF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, </a:t>
              </a:r>
              <a:r>
                <a:rPr lang="en-US" sz="16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alle </a:t>
              </a:r>
              <a:r>
                <a:rPr lang="en-US" sz="1600" dirty="0" err="1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Tätigkeitsbewertungen</a:t>
              </a:r>
              <a:endParaRPr lang="en-US" sz="1600" dirty="0"/>
            </a:p>
          </p:txBody>
        </p:sp>
        <p:pic>
          <p:nvPicPr>
            <p:cNvPr id="4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1124" y="2239322"/>
              <a:ext cx="4935015" cy="3553917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E2CDD77-0489-4909-1D4A-E2AA72CB2B56}"/>
              </a:ext>
            </a:extLst>
          </p:cNvPr>
          <p:cNvGrpSpPr/>
          <p:nvPr/>
        </p:nvGrpSpPr>
        <p:grpSpPr>
          <a:xfrm>
            <a:off x="6302912" y="1874143"/>
            <a:ext cx="5888783" cy="3919096"/>
            <a:chOff x="6302912" y="1874143"/>
            <a:chExt cx="5888783" cy="3919096"/>
          </a:xfrm>
        </p:grpSpPr>
        <p:sp>
          <p:nvSpPr>
            <p:cNvPr id="5" name="Text 2"/>
            <p:cNvSpPr/>
            <p:nvPr/>
          </p:nvSpPr>
          <p:spPr>
            <a:xfrm>
              <a:off x="6302912" y="1874143"/>
              <a:ext cx="5888783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ct val="120000"/>
                </a:lnSpc>
              </a:pPr>
              <a:r>
                <a:rPr lang="en-US" sz="1600" b="1" dirty="0" err="1">
                  <a:solidFill>
                    <a:srgbClr val="FFFFFF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Anforderungen</a:t>
              </a:r>
              <a:r>
                <a:rPr lang="en-US" sz="1600" b="1" dirty="0">
                  <a:solidFill>
                    <a:srgbClr val="FFFFFF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, </a:t>
              </a:r>
              <a:r>
                <a:rPr lang="en-US" sz="1600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alle </a:t>
              </a:r>
              <a:r>
                <a:rPr lang="en-US" sz="1600" dirty="0" err="1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Tätigkeitsbewertungen</a:t>
              </a:r>
              <a:endParaRPr lang="en-US" sz="1600" dirty="0"/>
            </a:p>
          </p:txBody>
        </p:sp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14200" y="2239322"/>
              <a:ext cx="4935015" cy="3553917"/>
            </a:xfrm>
            <a:prstGeom prst="rect">
              <a:avLst/>
            </a:prstGeom>
          </p:spPr>
        </p:pic>
      </p:grpSp>
      <p:sp>
        <p:nvSpPr>
          <p:cNvPr id="7" name="Shape 3"/>
          <p:cNvSpPr/>
          <p:nvPr/>
        </p:nvSpPr>
        <p:spPr>
          <a:xfrm>
            <a:off x="539836" y="5699621"/>
            <a:ext cx="11112024" cy="628352"/>
          </a:xfrm>
          <a:prstGeom prst="roundRect">
            <a:avLst>
              <a:gd name="adj" fmla="val 10999"/>
            </a:avLst>
          </a:prstGeom>
          <a:solidFill>
            <a:srgbClr val="1E4265"/>
          </a:solidFill>
          <a:ln/>
        </p:spPr>
        <p:txBody>
          <a:bodyPr/>
          <a:lstStyle/>
          <a:p>
            <a:endParaRPr lang="de-CH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D2950D4-C777-1FBE-FCB0-C4DD890FAFDD}"/>
              </a:ext>
            </a:extLst>
          </p:cNvPr>
          <p:cNvGrpSpPr/>
          <p:nvPr/>
        </p:nvGrpSpPr>
        <p:grpSpPr>
          <a:xfrm>
            <a:off x="704336" y="5951285"/>
            <a:ext cx="11392607" cy="296168"/>
            <a:chOff x="704336" y="5951285"/>
            <a:chExt cx="11392607" cy="296168"/>
          </a:xfrm>
        </p:grpSpPr>
        <p:pic>
          <p:nvPicPr>
            <p:cNvPr id="8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336" y="5987202"/>
              <a:ext cx="257069" cy="205680"/>
            </a:xfrm>
            <a:prstGeom prst="rect">
              <a:avLst/>
            </a:prstGeom>
          </p:spPr>
        </p:pic>
        <p:sp>
          <p:nvSpPr>
            <p:cNvPr id="9" name="Text 4"/>
            <p:cNvSpPr/>
            <p:nvPr/>
          </p:nvSpPr>
          <p:spPr>
            <a:xfrm>
              <a:off x="1125906" y="5951285"/>
              <a:ext cx="10971037" cy="2961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600" i="1" dirty="0">
                  <a:solidFill>
                    <a:srgbClr val="FFFF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Eine Tätigkeit kann schneller werden, ohne dabei einfacher zu werden.</a:t>
              </a:r>
              <a:endParaRPr lang="en-U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35" y="311401"/>
            <a:ext cx="11112024" cy="885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Wahrgenommener Nutzen und subjektive Belastungen</a:t>
            </a:r>
            <a:endParaRPr lang="en-US" sz="275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1E426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stehen nebeneinander</a:t>
            </a:r>
            <a:endParaRPr lang="en-US" sz="2750" dirty="0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CAEAFC3-9FC6-93BD-CB9F-3ED833D68122}"/>
              </a:ext>
            </a:extLst>
          </p:cNvPr>
          <p:cNvGrpSpPr/>
          <p:nvPr/>
        </p:nvGrpSpPr>
        <p:grpSpPr>
          <a:xfrm>
            <a:off x="437841" y="1437315"/>
            <a:ext cx="6055070" cy="3359646"/>
            <a:chOff x="437841" y="1437315"/>
            <a:chExt cx="6055070" cy="3359646"/>
          </a:xfrm>
        </p:grpSpPr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558A5F96-E33E-0FA2-A1BF-0E533C55D39C}"/>
                </a:ext>
              </a:extLst>
            </p:cNvPr>
            <p:cNvGrpSpPr/>
            <p:nvPr/>
          </p:nvGrpSpPr>
          <p:grpSpPr>
            <a:xfrm>
              <a:off x="437841" y="1437315"/>
              <a:ext cx="5587166" cy="3359646"/>
              <a:chOff x="437841" y="1505049"/>
              <a:chExt cx="5587166" cy="3359646"/>
            </a:xfrm>
          </p:grpSpPr>
          <p:sp>
            <p:nvSpPr>
              <p:cNvPr id="3" name="Shape 1"/>
              <p:cNvSpPr/>
              <p:nvPr/>
            </p:nvSpPr>
            <p:spPr>
              <a:xfrm>
                <a:off x="437841" y="1505049"/>
                <a:ext cx="5587166" cy="3359646"/>
              </a:xfrm>
              <a:prstGeom prst="roundRect">
                <a:avLst>
                  <a:gd name="adj" fmla="val 3037"/>
                </a:avLst>
              </a:prstGeom>
              <a:solidFill>
                <a:srgbClr val="1E4265"/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  <p:sp>
            <p:nvSpPr>
              <p:cNvPr id="6" name="Text 4"/>
              <p:cNvSpPr/>
              <p:nvPr/>
            </p:nvSpPr>
            <p:spPr>
              <a:xfrm>
                <a:off x="579522" y="2450207"/>
                <a:ext cx="5303804" cy="3543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200" b="1" dirty="0">
                    <a:solidFill>
                      <a:srgbClr val="CFE5F1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52 %</a:t>
                </a:r>
                <a:endParaRPr lang="en-US" sz="2200" dirty="0"/>
              </a:p>
            </p:txBody>
          </p:sp>
          <p:sp>
            <p:nvSpPr>
              <p:cNvPr id="7" name="Text 5"/>
              <p:cNvSpPr/>
              <p:nvPr/>
            </p:nvSpPr>
            <p:spPr>
              <a:xfrm>
                <a:off x="579522" y="2843510"/>
                <a:ext cx="5303804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1650" b="1" dirty="0">
                    <a:solidFill>
                      <a:srgbClr val="CFE5F1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geben an, produktiver zu sein</a:t>
                </a:r>
                <a:endParaRPr lang="en-US" sz="1650" dirty="0"/>
              </a:p>
            </p:txBody>
          </p:sp>
          <p:sp>
            <p:nvSpPr>
              <p:cNvPr id="8" name="Shape 6"/>
              <p:cNvSpPr/>
              <p:nvPr/>
            </p:nvSpPr>
            <p:spPr>
              <a:xfrm>
                <a:off x="579522" y="3254474"/>
                <a:ext cx="5303804" cy="19050"/>
              </a:xfrm>
              <a:prstGeom prst="roundRect">
                <a:avLst>
                  <a:gd name="adj" fmla="val 49999"/>
                </a:avLst>
              </a:prstGeom>
              <a:solidFill>
                <a:srgbClr val="FFFFFF">
                  <a:alpha val="50000"/>
                </a:srgbClr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  <p:sp>
            <p:nvSpPr>
              <p:cNvPr id="9" name="Text 7"/>
              <p:cNvSpPr/>
              <p:nvPr/>
            </p:nvSpPr>
            <p:spPr>
              <a:xfrm>
                <a:off x="579522" y="3418780"/>
                <a:ext cx="5303804" cy="3543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200" b="1" dirty="0">
                    <a:solidFill>
                      <a:srgbClr val="CFE5F1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49 %</a:t>
                </a:r>
                <a:endParaRPr lang="en-US" sz="2200" dirty="0"/>
              </a:p>
            </p:txBody>
          </p:sp>
          <p:sp>
            <p:nvSpPr>
              <p:cNvPr id="10" name="Text 8"/>
              <p:cNvSpPr/>
              <p:nvPr/>
            </p:nvSpPr>
            <p:spPr>
              <a:xfrm>
                <a:off x="579522" y="3812084"/>
                <a:ext cx="5303804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1650" b="1" dirty="0">
                    <a:solidFill>
                      <a:srgbClr val="CFE5F1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fühlen sich durch KI fachlich sicherer</a:t>
                </a:r>
                <a:endParaRPr lang="en-US" sz="1650" dirty="0"/>
              </a:p>
            </p:txBody>
          </p:sp>
        </p:grpSp>
        <p:sp>
          <p:nvSpPr>
            <p:cNvPr id="4" name="Text 2"/>
            <p:cNvSpPr/>
            <p:nvPr/>
          </p:nvSpPr>
          <p:spPr>
            <a:xfrm>
              <a:off x="579522" y="1592858"/>
              <a:ext cx="5913389" cy="23941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13000"/>
                </a:lnSpc>
                <a:buNone/>
              </a:pPr>
              <a:r>
                <a:rPr lang="en-US" sz="1400" dirty="0">
                  <a:solidFill>
                    <a:srgbClr val="CFE5F1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Wahrgenommener</a:t>
              </a:r>
              <a:r>
                <a:rPr lang="en-US" sz="1350" dirty="0">
                  <a:solidFill>
                    <a:srgbClr val="CFE5F1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 Nutzen</a:t>
              </a:r>
              <a:endParaRPr lang="en-US" sz="1350" dirty="0"/>
            </a:p>
          </p:txBody>
        </p:sp>
      </p:grpSp>
      <p:sp>
        <p:nvSpPr>
          <p:cNvPr id="5" name="Text 3"/>
          <p:cNvSpPr/>
          <p:nvPr/>
        </p:nvSpPr>
        <p:spPr>
          <a:xfrm>
            <a:off x="579522" y="1920081"/>
            <a:ext cx="5913389" cy="153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850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C0607070-7618-9A59-CAE5-FAD7042BA70D}"/>
              </a:ext>
            </a:extLst>
          </p:cNvPr>
          <p:cNvGrpSpPr/>
          <p:nvPr/>
        </p:nvGrpSpPr>
        <p:grpSpPr>
          <a:xfrm>
            <a:off x="6173038" y="1437315"/>
            <a:ext cx="6018657" cy="3359646"/>
            <a:chOff x="6173038" y="1437315"/>
            <a:chExt cx="6018657" cy="3359646"/>
          </a:xfrm>
        </p:grpSpPr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FC00C361-30EB-A0B7-E5C2-DF6AEBF403ED}"/>
                </a:ext>
              </a:extLst>
            </p:cNvPr>
            <p:cNvGrpSpPr/>
            <p:nvPr/>
          </p:nvGrpSpPr>
          <p:grpSpPr>
            <a:xfrm>
              <a:off x="6173038" y="1437315"/>
              <a:ext cx="5587166" cy="3359646"/>
              <a:chOff x="6173038" y="1505049"/>
              <a:chExt cx="5587166" cy="3359646"/>
            </a:xfrm>
          </p:grpSpPr>
          <p:sp>
            <p:nvSpPr>
              <p:cNvPr id="11" name="Shape 9"/>
              <p:cNvSpPr/>
              <p:nvPr/>
            </p:nvSpPr>
            <p:spPr>
              <a:xfrm>
                <a:off x="6173038" y="1505049"/>
                <a:ext cx="5587166" cy="3359646"/>
              </a:xfrm>
              <a:prstGeom prst="roundRect">
                <a:avLst>
                  <a:gd name="adj" fmla="val 3037"/>
                </a:avLst>
              </a:prstGeom>
              <a:solidFill>
                <a:srgbClr val="FFFFFF"/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  <p:sp>
            <p:nvSpPr>
              <p:cNvPr id="14" name="Text 12"/>
              <p:cNvSpPr/>
              <p:nvPr/>
            </p:nvSpPr>
            <p:spPr>
              <a:xfrm>
                <a:off x="6314719" y="2170906"/>
                <a:ext cx="5303804" cy="3543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20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49 %</a:t>
                </a:r>
                <a:endParaRPr lang="en-US" sz="2200" dirty="0"/>
              </a:p>
            </p:txBody>
          </p:sp>
          <p:sp>
            <p:nvSpPr>
              <p:cNvPr id="15" name="Text 13"/>
              <p:cNvSpPr/>
              <p:nvPr/>
            </p:nvSpPr>
            <p:spPr>
              <a:xfrm>
                <a:off x="6314719" y="2564209"/>
                <a:ext cx="5303804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165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berichten von mehr parallelen Aufgaben</a:t>
                </a:r>
                <a:endParaRPr lang="en-US" sz="1650" dirty="0"/>
              </a:p>
            </p:txBody>
          </p:sp>
          <p:sp>
            <p:nvSpPr>
              <p:cNvPr id="17" name="Text 15"/>
              <p:cNvSpPr/>
              <p:nvPr/>
            </p:nvSpPr>
            <p:spPr>
              <a:xfrm>
                <a:off x="6314719" y="3139480"/>
                <a:ext cx="5303804" cy="3543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20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46 %</a:t>
                </a:r>
                <a:endParaRPr lang="en-US" sz="2200" dirty="0"/>
              </a:p>
            </p:txBody>
          </p:sp>
          <p:sp>
            <p:nvSpPr>
              <p:cNvPr id="18" name="Text 16"/>
              <p:cNvSpPr/>
              <p:nvPr/>
            </p:nvSpPr>
            <p:spPr>
              <a:xfrm>
                <a:off x="6314719" y="3532783"/>
                <a:ext cx="5303804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165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erleben höhere Arbeitsintensität</a:t>
                </a:r>
                <a:endParaRPr lang="en-US" sz="1650" dirty="0"/>
              </a:p>
            </p:txBody>
          </p:sp>
          <p:sp>
            <p:nvSpPr>
              <p:cNvPr id="19" name="Shape 17"/>
              <p:cNvSpPr/>
              <p:nvPr/>
            </p:nvSpPr>
            <p:spPr>
              <a:xfrm>
                <a:off x="6314719" y="3943747"/>
                <a:ext cx="5303804" cy="19050"/>
              </a:xfrm>
              <a:prstGeom prst="roundRect">
                <a:avLst>
                  <a:gd name="adj" fmla="val 49999"/>
                </a:avLst>
              </a:prstGeom>
              <a:solidFill>
                <a:srgbClr val="1E4265">
                  <a:alpha val="50000"/>
                </a:srgbClr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  <p:sp>
            <p:nvSpPr>
              <p:cNvPr id="20" name="Text 18"/>
              <p:cNvSpPr/>
              <p:nvPr/>
            </p:nvSpPr>
            <p:spPr>
              <a:xfrm>
                <a:off x="6314719" y="4108053"/>
                <a:ext cx="5303804" cy="3543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20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44 %</a:t>
                </a:r>
                <a:endParaRPr lang="en-US" sz="2200" dirty="0"/>
              </a:p>
            </p:txBody>
          </p:sp>
          <p:sp>
            <p:nvSpPr>
              <p:cNvPr id="21" name="Text 19"/>
              <p:cNvSpPr/>
              <p:nvPr/>
            </p:nvSpPr>
            <p:spPr>
              <a:xfrm>
                <a:off x="6314719" y="4501356"/>
                <a:ext cx="5303804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1650" b="1" dirty="0">
                    <a:solidFill>
                      <a:srgbClr val="1E4265"/>
                    </a:solidFill>
                    <a:latin typeface="Inter Bold" pitchFamily="34" charset="0"/>
                    <a:ea typeface="Inter Bold" pitchFamily="34" charset="-122"/>
                    <a:cs typeface="Inter Bold" pitchFamily="34" charset="-120"/>
                  </a:rPr>
                  <a:t>sind häufiger unsicher wegen möglicher Fehler</a:t>
                </a:r>
                <a:endParaRPr lang="en-US" sz="1650" dirty="0"/>
              </a:p>
            </p:txBody>
          </p:sp>
          <p:sp>
            <p:nvSpPr>
              <p:cNvPr id="30" name="Shape 17">
                <a:extLst>
                  <a:ext uri="{FF2B5EF4-FFF2-40B4-BE49-F238E27FC236}">
                    <a16:creationId xmlns:a16="http://schemas.microsoft.com/office/drawing/2014/main" id="{BB02F1EC-A06D-15FF-67D0-B23BF76822B9}"/>
                  </a:ext>
                </a:extLst>
              </p:cNvPr>
              <p:cNvSpPr/>
              <p:nvPr/>
            </p:nvSpPr>
            <p:spPr>
              <a:xfrm>
                <a:off x="6308674" y="2978833"/>
                <a:ext cx="5303804" cy="19050"/>
              </a:xfrm>
              <a:prstGeom prst="roundRect">
                <a:avLst>
                  <a:gd name="adj" fmla="val 49999"/>
                </a:avLst>
              </a:prstGeom>
              <a:solidFill>
                <a:srgbClr val="1E4265">
                  <a:alpha val="50000"/>
                </a:srgbClr>
              </a:solidFill>
              <a:ln/>
            </p:spPr>
            <p:txBody>
              <a:bodyPr/>
              <a:lstStyle/>
              <a:p>
                <a:endParaRPr lang="de-CH"/>
              </a:p>
            </p:txBody>
          </p:sp>
        </p:grpSp>
        <p:sp>
          <p:nvSpPr>
            <p:cNvPr id="12" name="Text 10"/>
            <p:cNvSpPr/>
            <p:nvPr/>
          </p:nvSpPr>
          <p:spPr>
            <a:xfrm>
              <a:off x="6314719" y="1592858"/>
              <a:ext cx="5876976" cy="23941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13000"/>
                </a:lnSpc>
                <a:buNone/>
              </a:pPr>
              <a:r>
                <a:rPr lang="en-US" sz="1400" dirty="0">
                  <a:solidFill>
                    <a:srgbClr val="1E426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Subjektive Belastungen</a:t>
              </a:r>
              <a:endParaRPr lang="en-US" sz="1400" dirty="0"/>
            </a:p>
          </p:txBody>
        </p:sp>
      </p:grpSp>
      <p:sp>
        <p:nvSpPr>
          <p:cNvPr id="13" name="Text 11"/>
          <p:cNvSpPr/>
          <p:nvPr/>
        </p:nvSpPr>
        <p:spPr>
          <a:xfrm>
            <a:off x="6314719" y="1920081"/>
            <a:ext cx="5876976" cy="153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850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39836" y="4974530"/>
            <a:ext cx="11651859" cy="191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100" i="1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wissen nicht, ob dieselben Personen zugleich höhere Produktivität und eine höhere Arbeitsintensität erleben.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9835" y="6341358"/>
            <a:ext cx="11651859" cy="191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100" i="1" dirty="0">
                <a:solidFill>
                  <a:srgbClr val="1E42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 dahinter Sorge, Interesse, neue Möglichkeiten oder Orientierungsbedarf stehen, wurde nicht erhoben.</a:t>
            </a:r>
            <a:endParaRPr lang="en-US" sz="1100" dirty="0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7B80148A-92EE-83E5-18EF-29E3902C1F97}"/>
              </a:ext>
            </a:extLst>
          </p:cNvPr>
          <p:cNvGrpSpPr/>
          <p:nvPr/>
        </p:nvGrpSpPr>
        <p:grpSpPr>
          <a:xfrm>
            <a:off x="288561" y="5506752"/>
            <a:ext cx="11471643" cy="684255"/>
            <a:chOff x="681517" y="5248077"/>
            <a:chExt cx="11471643" cy="684255"/>
          </a:xfrm>
        </p:grpSpPr>
        <p:sp>
          <p:nvSpPr>
            <p:cNvPr id="25" name="Text 22"/>
            <p:cNvSpPr/>
            <p:nvPr/>
          </p:nvSpPr>
          <p:spPr>
            <a:xfrm>
              <a:off x="681517" y="5417542"/>
              <a:ext cx="10828662" cy="35431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22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68 % denken aufgrund von KI </a:t>
              </a:r>
              <a:r>
                <a:rPr lang="en-US" sz="2200" b="1" dirty="0" err="1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häufiger</a:t>
              </a:r>
              <a:r>
                <a:rPr lang="en-US" sz="2200" b="1" dirty="0">
                  <a:solidFill>
                    <a:srgbClr val="1E426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 über ihre berufliche Zukunft nach.</a:t>
              </a:r>
              <a:endParaRPr lang="en-US" sz="2200" dirty="0"/>
            </a:p>
          </p:txBody>
        </p:sp>
        <p:sp>
          <p:nvSpPr>
            <p:cNvPr id="27" name="Shape 1">
              <a:extLst>
                <a:ext uri="{FF2B5EF4-FFF2-40B4-BE49-F238E27FC236}">
                  <a16:creationId xmlns:a16="http://schemas.microsoft.com/office/drawing/2014/main" id="{0D622F9E-7460-333A-1033-96F816468D21}"/>
                </a:ext>
              </a:extLst>
            </p:cNvPr>
            <p:cNvSpPr/>
            <p:nvPr/>
          </p:nvSpPr>
          <p:spPr>
            <a:xfrm>
              <a:off x="830798" y="5248077"/>
              <a:ext cx="11322362" cy="684255"/>
            </a:xfrm>
            <a:prstGeom prst="roundRect">
              <a:avLst>
                <a:gd name="adj" fmla="val 3037"/>
              </a:avLst>
            </a:prstGeom>
            <a:noFill/>
            <a:ln w="38100">
              <a:solidFill>
                <a:srgbClr val="1E4265"/>
              </a:solidFill>
            </a:ln>
          </p:spPr>
          <p:txBody>
            <a:bodyPr/>
            <a:lstStyle/>
            <a:p>
              <a:endParaRPr lang="de-CH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E426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15AA386BCC9444A8EEDB5CCA7F9585" ma:contentTypeVersion="360" ma:contentTypeDescription="Ein neues Dokument erstellen." ma:contentTypeScope="" ma:versionID="1c1099ff451462066c9b66d89c5e25c0">
  <xsd:schema xmlns:xsd="http://www.w3.org/2001/XMLSchema" xmlns:xs="http://www.w3.org/2001/XMLSchema" xmlns:p="http://schemas.microsoft.com/office/2006/metadata/properties" xmlns:ns2="0824fa10-b957-481a-bbe0-7c959bc49dfd" xmlns:ns3="d01e3061-7a98-4335-a8bf-45088f0b3208" targetNamespace="http://schemas.microsoft.com/office/2006/metadata/properties" ma:root="true" ma:fieldsID="e92bebac217c894174bd8e14a4b7df09" ns2:_="" ns3:_="">
    <xsd:import namespace="0824fa10-b957-481a-bbe0-7c959bc49dfd"/>
    <xsd:import namespace="d01e3061-7a98-4335-a8bf-45088f0b320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4fa10-b957-481a-bbe0-7c959bc49df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0648ea2-6b19-47f1-8385-5a41d656c1b2}" ma:internalName="TaxCatchAll" ma:showField="CatchAllData" ma:web="0824fa10-b957-481a-bbe0-7c959bc49d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e3061-7a98-4335-a8bf-45088f0b3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c3b7e8a8-6e8b-481e-92f6-4ea2bbb30a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824fa10-b957-481a-bbe0-7c959bc49dfd" xsi:nil="true"/>
    <lcf76f155ced4ddcb4097134ff3c332f xmlns="d01e3061-7a98-4335-a8bf-45088f0b3208">
      <Terms xmlns="http://schemas.microsoft.com/office/infopath/2007/PartnerControls"/>
    </lcf76f155ced4ddcb4097134ff3c332f>
    <_dlc_DocId xmlns="0824fa10-b957-481a-bbe0-7c959bc49dfd">TY6KPEWA67HU-574414084-201885</_dlc_DocId>
    <_dlc_DocIdUrl xmlns="0824fa10-b957-481a-bbe0-7c959bc49dfd">
      <Url>https://syndicomch.sharepoint.com/sites/Komm/_layouts/15/DocIdRedir.aspx?ID=TY6KPEWA67HU-574414084-201885</Url>
      <Description>TY6KPEWA67HU-574414084-201885</Description>
    </_dlc_DocIdUrl>
  </documentManagement>
</p:properties>
</file>

<file path=customXml/itemProps1.xml><?xml version="1.0" encoding="utf-8"?>
<ds:datastoreItem xmlns:ds="http://schemas.openxmlformats.org/officeDocument/2006/customXml" ds:itemID="{241CA77D-CE8E-4400-8798-C753704AAB70}"/>
</file>

<file path=customXml/itemProps2.xml><?xml version="1.0" encoding="utf-8"?>
<ds:datastoreItem xmlns:ds="http://schemas.openxmlformats.org/officeDocument/2006/customXml" ds:itemID="{0B023028-CFBB-4F38-893A-FB1CA87CBE0A}"/>
</file>

<file path=customXml/itemProps3.xml><?xml version="1.0" encoding="utf-8"?>
<ds:datastoreItem xmlns:ds="http://schemas.openxmlformats.org/officeDocument/2006/customXml" ds:itemID="{157C3876-C539-40E7-A36A-D72BACD4DD4B}"/>
</file>

<file path=customXml/itemProps4.xml><?xml version="1.0" encoding="utf-8"?>
<ds:datastoreItem xmlns:ds="http://schemas.openxmlformats.org/officeDocument/2006/customXml" ds:itemID="{D902A48A-C017-4AFF-B2F3-32B376CA855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Office PowerPoint</Application>
  <PresentationFormat>Breitbild</PresentationFormat>
  <Paragraphs>158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Inter Bold</vt:lpstr>
      <vt:lpstr>Arial</vt:lpstr>
      <vt:lpstr>Inter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Urezza Caviezel</dc:creator>
  <cp:lastModifiedBy>Zürcher Martin</cp:lastModifiedBy>
  <cp:revision>3</cp:revision>
  <dcterms:created xsi:type="dcterms:W3CDTF">2026-09-03T20:28:55Z</dcterms:created>
  <dcterms:modified xsi:type="dcterms:W3CDTF">2026-09-04T07:25:59Z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0x0101003315AA386BCC9444A8EEDB5CCA7F9585</vt:lpwstr>
  </property>
  <property fmtid="{D5CDD505-2E9C-101B-9397-08002B2CF9AE}" pid="3" name="_dlc_DocIdItemGuid">
    <vt:lpwstr>ea62edd7-7640-4d26-9272-1dac361198fb</vt:lpwstr>
  </property>
  <property fmtid="{D5CDD505-2E9C-101B-9397-08002B2CF9AE}" pid="4" name="MediaServiceImageTags">
    <vt:lpwstr/>
  </property>
</Properties>
</file>